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4" r:id="rId2"/>
    <p:sldId id="285" r:id="rId3"/>
    <p:sldId id="288" r:id="rId4"/>
    <p:sldId id="286" r:id="rId5"/>
    <p:sldId id="287" r:id="rId6"/>
    <p:sldId id="290" r:id="rId7"/>
    <p:sldId id="293" r:id="rId8"/>
    <p:sldId id="295" r:id="rId9"/>
    <p:sldId id="294" r:id="rId10"/>
    <p:sldId id="29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53" autoAdjust="0"/>
    <p:restoredTop sz="92785" autoAdjust="0"/>
  </p:normalViewPr>
  <p:slideViewPr>
    <p:cSldViewPr snapToGrid="0">
      <p:cViewPr varScale="1">
        <p:scale>
          <a:sx n="74" d="100"/>
          <a:sy n="74" d="100"/>
        </p:scale>
        <p:origin x="53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777249-13D2-49B4-8731-01E999D90DD1}" type="datetimeFigureOut">
              <a:rPr lang="en-GB" smtClean="0"/>
              <a:t>01/02/2019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ECD350-9764-4D84-B603-A86F92EE233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4044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1569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52BAA-F5D4-48A4-8C50-0A0D0E03573C}" type="datetime1">
              <a:rPr lang="en-GB" smtClean="0"/>
              <a:t>01/02/2019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Some challenges with using non-systematic records | Thomas Smith | SAMBa Summer Conference 2018 | University of Bath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E978-4A0F-4EFD-8089-3A53103DEA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9670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4EE39-7517-434F-8B22-F04889D42415}" type="datetime1">
              <a:rPr lang="en-GB" smtClean="0"/>
              <a:t>01/02/2019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Some challenges with using non-systematic records | Thomas Smith | SAMBa Summer Conference 2018 | University of Bath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E978-4A0F-4EFD-8089-3A53103DEA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5164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D396C-D756-4176-A1B9-3B59461CEEFE}" type="datetime1">
              <a:rPr lang="en-GB" smtClean="0"/>
              <a:t>01/02/2019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Some challenges with using non-systematic records | Thomas Smith | SAMBa Summer Conference 2018 | University of Bath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E978-4A0F-4EFD-8089-3A53103DEA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0104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1FF1-44C4-4655-9F94-08B492D1F823}" type="datetime1">
              <a:rPr lang="en-GB" smtClean="0"/>
              <a:t>01/02/2019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Some challenges with using non-systematic records | Thomas Smith | SAMBa Summer Conference 2018 | University of Bath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E978-4A0F-4EFD-8089-3A53103DEA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5723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E92F1-24FA-4174-AD12-4A9857BCA408}" type="datetime1">
              <a:rPr lang="en-GB" smtClean="0"/>
              <a:t>01/02/2019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Some challenges with using non-systematic records | Thomas Smith | SAMBa Summer Conference 2018 | University of Bath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E978-4A0F-4EFD-8089-3A53103DEA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8970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ADA51-BCE5-4AEB-B73A-83F6550BFF88}" type="datetime1">
              <a:rPr lang="en-GB" smtClean="0"/>
              <a:t>01/02/2019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Some challenges with using non-systematic records | Thomas Smith | SAMBa Summer Conference 2018 | University of Bath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E978-4A0F-4EFD-8089-3A53103DEA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7442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1E383-A8B6-4E30-8152-CB0519E971CE}" type="datetime1">
              <a:rPr lang="en-GB" smtClean="0"/>
              <a:t>01/02/2019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Some challenges with using non-systematic records | Thomas Smith | SAMBa Summer Conference 2018 | University of Bath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E978-4A0F-4EFD-8089-3A53103DEA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2519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80240-F9D1-4086-ADFC-906766133891}" type="datetime1">
              <a:rPr lang="en-GB" smtClean="0"/>
              <a:t>01/02/2019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Some challenges with using non-systematic records | Thomas Smith | SAMBa Summer Conference 2018 | University of Bath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E978-4A0F-4EFD-8089-3A53103DEA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4217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CC16-C04E-40F3-9378-D92303F9AA3D}" type="datetime1">
              <a:rPr lang="en-GB" smtClean="0"/>
              <a:t>01/02/2019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Some challenges with using non-systematic records | Thomas Smith | SAMBa Summer Conference 2018 | University of Bath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E978-4A0F-4EFD-8089-3A53103DEA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5251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AF68A-E592-40AB-A09A-95756C4A88DA}" type="datetime1">
              <a:rPr lang="en-GB" smtClean="0"/>
              <a:t>01/02/2019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Some challenges with using non-systematic records | Thomas Smith | SAMBa Summer Conference 2018 | University of Bath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E978-4A0F-4EFD-8089-3A53103DEA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626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FC98A-F4FA-417A-A8C0-CD5F462FE9FC}" type="datetime1">
              <a:rPr lang="en-GB" smtClean="0"/>
              <a:t>01/02/2019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Some challenges with using non-systematic records | Thomas Smith | SAMBa Summer Conference 2018 | University of Bath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E978-4A0F-4EFD-8089-3A53103DEA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3937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E8FF0-3CAE-46C7-912A-8C2989C9FD2B}" type="datetime1">
              <a:rPr lang="en-GB" smtClean="0"/>
              <a:t>01/02/2019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Some challenges with using non-systematic records | Thomas Smith | SAMBa Summer Conference 2018 | University of Bath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5E978-4A0F-4EFD-8089-3A53103DEA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0885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244600"/>
            <a:ext cx="9144000" cy="12065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Hypothetical Windstorms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87909"/>
            <a:ext cx="9144000" cy="1079500"/>
          </a:xfrm>
        </p:spPr>
        <p:txBody>
          <a:bodyPr/>
          <a:lstStyle/>
          <a:p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Beate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Ehrhardt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, Allen Hart,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Nadeen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Khaleel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, and Tom Smith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0" y="2614411"/>
            <a:ext cx="9144000" cy="7747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dirty="0" smtClean="0">
                <a:solidFill>
                  <a:schemeClr val="accent1">
                    <a:lumMod val="50000"/>
                  </a:schemeClr>
                </a:solidFill>
              </a:rPr>
              <a:t>Willis Towers Watson ITT9 Problem</a:t>
            </a:r>
            <a:endParaRPr lang="en-GB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Google Shape;56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68413" y="4475315"/>
            <a:ext cx="3055174" cy="206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9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37700" y="98484"/>
            <a:ext cx="2552700" cy="786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48"/>
            <a:ext cx="1962137" cy="196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92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75;p16"/>
          <p:cNvPicPr preferRelativeResize="0"/>
          <p:nvPr/>
        </p:nvPicPr>
        <p:blipFill rotWithShape="1">
          <a:blip r:embed="rId2">
            <a:alphaModFix/>
          </a:blip>
          <a:srcRect t="13546" b="2264"/>
          <a:stretch/>
        </p:blipFill>
        <p:spPr>
          <a:xfrm>
            <a:off x="1702978" y="1383902"/>
            <a:ext cx="8965021" cy="450954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oogle Shape;90;p13"/>
          <p:cNvGrpSpPr/>
          <p:nvPr/>
        </p:nvGrpSpPr>
        <p:grpSpPr>
          <a:xfrm>
            <a:off x="397042" y="98484"/>
            <a:ext cx="11693358" cy="6565395"/>
            <a:chOff x="397042" y="98484"/>
            <a:chExt cx="11693358" cy="6565395"/>
          </a:xfrm>
        </p:grpSpPr>
        <p:grpSp>
          <p:nvGrpSpPr>
            <p:cNvPr id="4" name="Google Shape;91;p13"/>
            <p:cNvGrpSpPr/>
            <p:nvPr/>
          </p:nvGrpSpPr>
          <p:grpSpPr>
            <a:xfrm>
              <a:off x="397042" y="6087981"/>
              <a:ext cx="11321716" cy="575898"/>
              <a:chOff x="397042" y="6087981"/>
              <a:chExt cx="11321716" cy="575898"/>
            </a:xfrm>
          </p:grpSpPr>
          <p:cxnSp>
            <p:nvCxnSpPr>
              <p:cNvPr id="6" name="Google Shape;92;p13"/>
              <p:cNvCxnSpPr/>
              <p:nvPr/>
            </p:nvCxnSpPr>
            <p:spPr>
              <a:xfrm rot="10800000" flipH="1">
                <a:off x="397042" y="6087981"/>
                <a:ext cx="11321716" cy="12032"/>
              </a:xfrm>
              <a:prstGeom prst="straightConnector1">
                <a:avLst/>
              </a:prstGeom>
              <a:noFill/>
              <a:ln w="12700" cap="flat" cmpd="sng">
                <a:solidFill>
                  <a:srgbClr val="1E4E7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7" name="Google Shape;93;p13"/>
              <p:cNvSpPr txBox="1"/>
              <p:nvPr/>
            </p:nvSpPr>
            <p:spPr>
              <a:xfrm>
                <a:off x="397042" y="6294547"/>
                <a:ext cx="1132171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/>
                <a:r>
                  <a:rPr lang="en-GB" dirty="0">
                    <a:solidFill>
                      <a:schemeClr val="accent1">
                        <a:lumMod val="50000"/>
                      </a:schemeClr>
                    </a:solidFill>
                  </a:rPr>
                  <a:t>Hypothetical </a:t>
                </a:r>
                <a:r>
                  <a:rPr lang="en-GB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Windstorms  </a:t>
                </a:r>
                <a:r>
                  <a:rPr lang="en-GB" sz="1800" dirty="0" smtClean="0">
                    <a:solidFill>
                      <a:srgbClr val="1E4E79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|  </a:t>
                </a:r>
                <a:r>
                  <a:rPr lang="en-GB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B. </a:t>
                </a:r>
                <a:r>
                  <a:rPr lang="en-GB" dirty="0" err="1" smtClean="0">
                    <a:solidFill>
                      <a:schemeClr val="accent1">
                        <a:lumMod val="50000"/>
                      </a:schemeClr>
                    </a:solidFill>
                  </a:rPr>
                  <a:t>Ehrhardt</a:t>
                </a:r>
                <a:r>
                  <a:rPr lang="en-GB" dirty="0">
                    <a:solidFill>
                      <a:schemeClr val="accent1">
                        <a:lumMod val="50000"/>
                      </a:schemeClr>
                    </a:solidFill>
                  </a:rPr>
                  <a:t>, </a:t>
                </a:r>
                <a:r>
                  <a:rPr lang="en-GB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A. Hart</a:t>
                </a:r>
                <a:r>
                  <a:rPr lang="en-GB" dirty="0">
                    <a:solidFill>
                      <a:schemeClr val="accent1">
                        <a:lumMod val="50000"/>
                      </a:schemeClr>
                    </a:solidFill>
                  </a:rPr>
                  <a:t>, </a:t>
                </a:r>
                <a:r>
                  <a:rPr lang="en-GB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N. </a:t>
                </a:r>
                <a:r>
                  <a:rPr lang="en-GB" dirty="0" err="1" smtClean="0">
                    <a:solidFill>
                      <a:schemeClr val="accent1">
                        <a:lumMod val="50000"/>
                      </a:schemeClr>
                    </a:solidFill>
                  </a:rPr>
                  <a:t>Khaleel</a:t>
                </a:r>
                <a:r>
                  <a:rPr lang="en-GB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, T. Smith</a:t>
                </a:r>
                <a:r>
                  <a:rPr lang="en-GB" sz="1800" dirty="0" smtClean="0">
                    <a:solidFill>
                      <a:srgbClr val="1E4E79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 </a:t>
                </a:r>
                <a:r>
                  <a:rPr lang="en-GB" sz="1800" dirty="0">
                    <a:solidFill>
                      <a:srgbClr val="1E4E79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|  ITT9  |  </a:t>
                </a:r>
                <a:r>
                  <a:rPr lang="en-GB" sz="1800" dirty="0" smtClean="0">
                    <a:solidFill>
                      <a:srgbClr val="1E4E79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February 2019</a:t>
                </a:r>
                <a:endParaRPr sz="1800" dirty="0">
                  <a:solidFill>
                    <a:srgbClr val="1E4E7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5" name="Google Shape;94;p1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537700" y="98484"/>
              <a:ext cx="2552700" cy="78608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Google Shape;88;p13"/>
          <p:cNvSpPr txBox="1"/>
          <p:nvPr/>
        </p:nvSpPr>
        <p:spPr>
          <a:xfrm>
            <a:off x="327875" y="276725"/>
            <a:ext cx="8186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GB" sz="3000" dirty="0" smtClean="0">
                <a:solidFill>
                  <a:srgbClr val="1E4E79"/>
                </a:solidFill>
                <a:ea typeface="Calibri"/>
                <a:cs typeface="Calibri"/>
                <a:sym typeface="Calibri"/>
              </a:rPr>
              <a:t>Here’s some eye candy – any questions?</a:t>
            </a:r>
            <a:endParaRPr lang="en-GB" sz="3000" dirty="0">
              <a:solidFill>
                <a:srgbClr val="1E4E79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10" name="Google Shape;76;p16"/>
          <p:cNvPicPr preferRelativeResize="0"/>
          <p:nvPr/>
        </p:nvPicPr>
        <p:blipFill rotWithShape="1">
          <a:blip r:embed="rId4">
            <a:alphaModFix amt="55000"/>
          </a:blip>
          <a:srcRect l="26495" t="14379" r="36106" b="14043"/>
          <a:stretch/>
        </p:blipFill>
        <p:spPr>
          <a:xfrm>
            <a:off x="1702990" y="1383902"/>
            <a:ext cx="8964991" cy="45095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078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/>
        </p:nvSpPr>
        <p:spPr>
          <a:xfrm>
            <a:off x="327875" y="276725"/>
            <a:ext cx="8186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GB" sz="3000" dirty="0">
                <a:solidFill>
                  <a:srgbClr val="1E4E79"/>
                </a:solidFill>
                <a:ea typeface="Calibri"/>
                <a:cs typeface="Calibri"/>
                <a:sym typeface="Calibri"/>
              </a:rPr>
              <a:t>Our Challenge</a:t>
            </a:r>
            <a:endParaRPr dirty="0"/>
          </a:p>
        </p:txBody>
      </p:sp>
      <p:grpSp>
        <p:nvGrpSpPr>
          <p:cNvPr id="90" name="Google Shape;90;p13"/>
          <p:cNvGrpSpPr/>
          <p:nvPr/>
        </p:nvGrpSpPr>
        <p:grpSpPr>
          <a:xfrm>
            <a:off x="397042" y="98484"/>
            <a:ext cx="11693358" cy="6565395"/>
            <a:chOff x="397042" y="98484"/>
            <a:chExt cx="11693358" cy="6565395"/>
          </a:xfrm>
        </p:grpSpPr>
        <p:grpSp>
          <p:nvGrpSpPr>
            <p:cNvPr id="91" name="Google Shape;91;p13"/>
            <p:cNvGrpSpPr/>
            <p:nvPr/>
          </p:nvGrpSpPr>
          <p:grpSpPr>
            <a:xfrm>
              <a:off x="397042" y="6087981"/>
              <a:ext cx="11321716" cy="575898"/>
              <a:chOff x="397042" y="6087981"/>
              <a:chExt cx="11321716" cy="575898"/>
            </a:xfrm>
          </p:grpSpPr>
          <p:cxnSp>
            <p:nvCxnSpPr>
              <p:cNvPr id="92" name="Google Shape;92;p13"/>
              <p:cNvCxnSpPr/>
              <p:nvPr/>
            </p:nvCxnSpPr>
            <p:spPr>
              <a:xfrm rot="10800000" flipH="1">
                <a:off x="397042" y="6087981"/>
                <a:ext cx="11321716" cy="12032"/>
              </a:xfrm>
              <a:prstGeom prst="straightConnector1">
                <a:avLst/>
              </a:prstGeom>
              <a:noFill/>
              <a:ln w="12700" cap="flat" cmpd="sng">
                <a:solidFill>
                  <a:srgbClr val="1E4E7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93" name="Google Shape;93;p13"/>
              <p:cNvSpPr txBox="1"/>
              <p:nvPr/>
            </p:nvSpPr>
            <p:spPr>
              <a:xfrm>
                <a:off x="397042" y="6294547"/>
                <a:ext cx="1132171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/>
                <a:r>
                  <a:rPr lang="en-GB" dirty="0">
                    <a:solidFill>
                      <a:schemeClr val="accent1">
                        <a:lumMod val="50000"/>
                      </a:schemeClr>
                    </a:solidFill>
                  </a:rPr>
                  <a:t>Hypothetical </a:t>
                </a:r>
                <a:r>
                  <a:rPr lang="en-GB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Windstorms  </a:t>
                </a:r>
                <a:r>
                  <a:rPr lang="en-GB" sz="1800" dirty="0" smtClean="0">
                    <a:solidFill>
                      <a:srgbClr val="1E4E79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|  </a:t>
                </a:r>
                <a:r>
                  <a:rPr lang="en-GB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B. </a:t>
                </a:r>
                <a:r>
                  <a:rPr lang="en-GB" dirty="0" err="1" smtClean="0">
                    <a:solidFill>
                      <a:schemeClr val="accent1">
                        <a:lumMod val="50000"/>
                      </a:schemeClr>
                    </a:solidFill>
                  </a:rPr>
                  <a:t>Ehrhardt</a:t>
                </a:r>
                <a:r>
                  <a:rPr lang="en-GB" dirty="0">
                    <a:solidFill>
                      <a:schemeClr val="accent1">
                        <a:lumMod val="50000"/>
                      </a:schemeClr>
                    </a:solidFill>
                  </a:rPr>
                  <a:t>, </a:t>
                </a:r>
                <a:r>
                  <a:rPr lang="en-GB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A. Hart</a:t>
                </a:r>
                <a:r>
                  <a:rPr lang="en-GB" dirty="0">
                    <a:solidFill>
                      <a:schemeClr val="accent1">
                        <a:lumMod val="50000"/>
                      </a:schemeClr>
                    </a:solidFill>
                  </a:rPr>
                  <a:t>, </a:t>
                </a:r>
                <a:r>
                  <a:rPr lang="en-GB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N. </a:t>
                </a:r>
                <a:r>
                  <a:rPr lang="en-GB" dirty="0" err="1" smtClean="0">
                    <a:solidFill>
                      <a:schemeClr val="accent1">
                        <a:lumMod val="50000"/>
                      </a:schemeClr>
                    </a:solidFill>
                  </a:rPr>
                  <a:t>Khaleel</a:t>
                </a:r>
                <a:r>
                  <a:rPr lang="en-GB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, T. Smith</a:t>
                </a:r>
                <a:r>
                  <a:rPr lang="en-GB" sz="1800" dirty="0" smtClean="0">
                    <a:solidFill>
                      <a:srgbClr val="1E4E79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 </a:t>
                </a:r>
                <a:r>
                  <a:rPr lang="en-GB" sz="1800" dirty="0">
                    <a:solidFill>
                      <a:srgbClr val="1E4E79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|  ITT9  |  </a:t>
                </a:r>
                <a:r>
                  <a:rPr lang="en-GB" sz="1800" dirty="0" smtClean="0">
                    <a:solidFill>
                      <a:srgbClr val="1E4E79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February 2019</a:t>
                </a:r>
                <a:endParaRPr sz="1800" dirty="0">
                  <a:solidFill>
                    <a:srgbClr val="1E4E7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94" name="Google Shape;94;p1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537700" y="98484"/>
              <a:ext cx="2552700" cy="78608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" name="Google Shape;63;p14"/>
          <p:cNvPicPr preferRelativeResize="0"/>
          <p:nvPr/>
        </p:nvPicPr>
        <p:blipFill rotWithShape="1">
          <a:blip r:embed="rId4">
            <a:alphaModFix/>
          </a:blip>
          <a:srcRect t="17301" b="14851"/>
          <a:stretch/>
        </p:blipFill>
        <p:spPr>
          <a:xfrm>
            <a:off x="2051958" y="1739915"/>
            <a:ext cx="7246590" cy="43041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827287" y="1079102"/>
            <a:ext cx="103575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1E4E79"/>
                </a:solidFill>
                <a:ea typeface="Calibri"/>
                <a:cs typeface="Calibri"/>
              </a:rPr>
              <a:t>Assign probability to the event that a hurricane passing through a particular area.</a:t>
            </a:r>
          </a:p>
        </p:txBody>
      </p:sp>
    </p:spTree>
    <p:extLst>
      <p:ext uri="{BB962C8B-B14F-4D97-AF65-F5344CB8AC3E}">
        <p14:creationId xmlns:p14="http://schemas.microsoft.com/office/powerpoint/2010/main" val="77534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90;p13"/>
          <p:cNvGrpSpPr/>
          <p:nvPr/>
        </p:nvGrpSpPr>
        <p:grpSpPr>
          <a:xfrm>
            <a:off x="397042" y="98484"/>
            <a:ext cx="11693358" cy="6565395"/>
            <a:chOff x="397042" y="98484"/>
            <a:chExt cx="11693358" cy="6565395"/>
          </a:xfrm>
        </p:grpSpPr>
        <p:grpSp>
          <p:nvGrpSpPr>
            <p:cNvPr id="4" name="Google Shape;91;p13"/>
            <p:cNvGrpSpPr/>
            <p:nvPr/>
          </p:nvGrpSpPr>
          <p:grpSpPr>
            <a:xfrm>
              <a:off x="397042" y="6087981"/>
              <a:ext cx="11321716" cy="575898"/>
              <a:chOff x="397042" y="6087981"/>
              <a:chExt cx="11321716" cy="575898"/>
            </a:xfrm>
          </p:grpSpPr>
          <p:cxnSp>
            <p:nvCxnSpPr>
              <p:cNvPr id="6" name="Google Shape;92;p13"/>
              <p:cNvCxnSpPr/>
              <p:nvPr/>
            </p:nvCxnSpPr>
            <p:spPr>
              <a:xfrm rot="10800000" flipH="1">
                <a:off x="397042" y="6087981"/>
                <a:ext cx="11321716" cy="12032"/>
              </a:xfrm>
              <a:prstGeom prst="straightConnector1">
                <a:avLst/>
              </a:prstGeom>
              <a:noFill/>
              <a:ln w="12700" cap="flat" cmpd="sng">
                <a:solidFill>
                  <a:srgbClr val="1E4E7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7" name="Google Shape;93;p13"/>
              <p:cNvSpPr txBox="1"/>
              <p:nvPr/>
            </p:nvSpPr>
            <p:spPr>
              <a:xfrm>
                <a:off x="397042" y="6294547"/>
                <a:ext cx="1132171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/>
                <a:r>
                  <a:rPr lang="en-GB" dirty="0">
                    <a:solidFill>
                      <a:schemeClr val="accent1">
                        <a:lumMod val="50000"/>
                      </a:schemeClr>
                    </a:solidFill>
                  </a:rPr>
                  <a:t>Hypothetical </a:t>
                </a:r>
                <a:r>
                  <a:rPr lang="en-GB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Windstorms  </a:t>
                </a:r>
                <a:r>
                  <a:rPr lang="en-GB" sz="1800" dirty="0" smtClean="0">
                    <a:solidFill>
                      <a:srgbClr val="1E4E79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|  </a:t>
                </a:r>
                <a:r>
                  <a:rPr lang="en-GB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B. </a:t>
                </a:r>
                <a:r>
                  <a:rPr lang="en-GB" dirty="0" err="1" smtClean="0">
                    <a:solidFill>
                      <a:schemeClr val="accent1">
                        <a:lumMod val="50000"/>
                      </a:schemeClr>
                    </a:solidFill>
                  </a:rPr>
                  <a:t>Ehrhardt</a:t>
                </a:r>
                <a:r>
                  <a:rPr lang="en-GB" dirty="0">
                    <a:solidFill>
                      <a:schemeClr val="accent1">
                        <a:lumMod val="50000"/>
                      </a:schemeClr>
                    </a:solidFill>
                  </a:rPr>
                  <a:t>, </a:t>
                </a:r>
                <a:r>
                  <a:rPr lang="en-GB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A. Hart</a:t>
                </a:r>
                <a:r>
                  <a:rPr lang="en-GB" dirty="0">
                    <a:solidFill>
                      <a:schemeClr val="accent1">
                        <a:lumMod val="50000"/>
                      </a:schemeClr>
                    </a:solidFill>
                  </a:rPr>
                  <a:t>, </a:t>
                </a:r>
                <a:r>
                  <a:rPr lang="en-GB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N. </a:t>
                </a:r>
                <a:r>
                  <a:rPr lang="en-GB" dirty="0" err="1" smtClean="0">
                    <a:solidFill>
                      <a:schemeClr val="accent1">
                        <a:lumMod val="50000"/>
                      </a:schemeClr>
                    </a:solidFill>
                  </a:rPr>
                  <a:t>Khaleel</a:t>
                </a:r>
                <a:r>
                  <a:rPr lang="en-GB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, T. Smith</a:t>
                </a:r>
                <a:r>
                  <a:rPr lang="en-GB" sz="1800" dirty="0" smtClean="0">
                    <a:solidFill>
                      <a:srgbClr val="1E4E79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 </a:t>
                </a:r>
                <a:r>
                  <a:rPr lang="en-GB" sz="1800" dirty="0">
                    <a:solidFill>
                      <a:srgbClr val="1E4E79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|  ITT9  |  </a:t>
                </a:r>
                <a:r>
                  <a:rPr lang="en-GB" sz="1800" dirty="0" smtClean="0">
                    <a:solidFill>
                      <a:srgbClr val="1E4E79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February 2019</a:t>
                </a:r>
                <a:endParaRPr sz="1800" dirty="0">
                  <a:solidFill>
                    <a:srgbClr val="1E4E7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5" name="Google Shape;94;p13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537700" y="98484"/>
              <a:ext cx="2552700" cy="78608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Google Shape;88;p13"/>
          <p:cNvSpPr txBox="1"/>
          <p:nvPr/>
        </p:nvSpPr>
        <p:spPr>
          <a:xfrm>
            <a:off x="327875" y="276725"/>
            <a:ext cx="8186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GB" sz="3000" dirty="0" smtClean="0">
                <a:solidFill>
                  <a:srgbClr val="1E4E79"/>
                </a:solidFill>
                <a:ea typeface="Calibri"/>
                <a:cs typeface="Calibri"/>
                <a:sym typeface="Calibri"/>
              </a:rPr>
              <a:t>The Data</a:t>
            </a:r>
          </a:p>
        </p:txBody>
      </p:sp>
      <p:sp>
        <p:nvSpPr>
          <p:cNvPr id="9" name="Rectangle 8"/>
          <p:cNvSpPr/>
          <p:nvPr/>
        </p:nvSpPr>
        <p:spPr>
          <a:xfrm>
            <a:off x="827287" y="1079102"/>
            <a:ext cx="103575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1E4E79"/>
                </a:solidFill>
                <a:ea typeface="Calibri"/>
                <a:cs typeface="Calibri"/>
              </a:rPr>
              <a:t>Storm observations from the International Best Track Archive for Climate Stewardship database </a:t>
            </a:r>
            <a:r>
              <a:rPr lang="en-GB" sz="2400" dirty="0" err="1" smtClean="0">
                <a:solidFill>
                  <a:srgbClr val="1E4E79"/>
                </a:solidFill>
                <a:ea typeface="Calibri"/>
                <a:cs typeface="Calibri"/>
              </a:rPr>
              <a:t>IBTrACS</a:t>
            </a:r>
            <a:endParaRPr lang="en-GB" sz="2400" dirty="0" smtClean="0">
              <a:solidFill>
                <a:srgbClr val="1E4E79"/>
              </a:solidFill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1E4E79"/>
                </a:solidFill>
                <a:ea typeface="Calibri"/>
                <a:cs typeface="Calibri"/>
              </a:rPr>
              <a:t>7,357 from across the world between 1848 and 2017</a:t>
            </a:r>
            <a:endParaRPr lang="en-GB" sz="2400" dirty="0">
              <a:solidFill>
                <a:srgbClr val="1E4E79"/>
              </a:solidFill>
              <a:ea typeface="Calibri"/>
              <a:cs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87" y="2376697"/>
            <a:ext cx="5393811" cy="36140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097" y="2376698"/>
            <a:ext cx="5426761" cy="361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360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69;p15"/>
          <p:cNvPicPr preferRelativeResize="0"/>
          <p:nvPr/>
        </p:nvPicPr>
        <p:blipFill rotWithShape="1">
          <a:blip r:embed="rId2">
            <a:alphaModFix/>
          </a:blip>
          <a:srcRect t="27113"/>
          <a:stretch/>
        </p:blipFill>
        <p:spPr>
          <a:xfrm>
            <a:off x="2002584" y="818491"/>
            <a:ext cx="7379955" cy="53787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oogle Shape;90;p13"/>
          <p:cNvGrpSpPr/>
          <p:nvPr/>
        </p:nvGrpSpPr>
        <p:grpSpPr>
          <a:xfrm>
            <a:off x="397042" y="98484"/>
            <a:ext cx="11693358" cy="6565395"/>
            <a:chOff x="397042" y="98484"/>
            <a:chExt cx="11693358" cy="6565395"/>
          </a:xfrm>
        </p:grpSpPr>
        <p:grpSp>
          <p:nvGrpSpPr>
            <p:cNvPr id="4" name="Google Shape;91;p13"/>
            <p:cNvGrpSpPr/>
            <p:nvPr/>
          </p:nvGrpSpPr>
          <p:grpSpPr>
            <a:xfrm>
              <a:off x="397042" y="6087981"/>
              <a:ext cx="11321716" cy="575898"/>
              <a:chOff x="397042" y="6087981"/>
              <a:chExt cx="11321716" cy="575898"/>
            </a:xfrm>
          </p:grpSpPr>
          <p:cxnSp>
            <p:nvCxnSpPr>
              <p:cNvPr id="6" name="Google Shape;92;p13"/>
              <p:cNvCxnSpPr/>
              <p:nvPr/>
            </p:nvCxnSpPr>
            <p:spPr>
              <a:xfrm rot="10800000" flipH="1">
                <a:off x="397042" y="6087981"/>
                <a:ext cx="11321716" cy="12032"/>
              </a:xfrm>
              <a:prstGeom prst="straightConnector1">
                <a:avLst/>
              </a:prstGeom>
              <a:noFill/>
              <a:ln w="12700" cap="flat" cmpd="sng">
                <a:solidFill>
                  <a:srgbClr val="1E4E7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7" name="Google Shape;93;p13"/>
              <p:cNvSpPr txBox="1"/>
              <p:nvPr/>
            </p:nvSpPr>
            <p:spPr>
              <a:xfrm>
                <a:off x="397042" y="6294547"/>
                <a:ext cx="1132171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/>
                <a:r>
                  <a:rPr lang="en-GB" dirty="0">
                    <a:solidFill>
                      <a:schemeClr val="accent1">
                        <a:lumMod val="50000"/>
                      </a:schemeClr>
                    </a:solidFill>
                  </a:rPr>
                  <a:t>Hypothetical </a:t>
                </a:r>
                <a:r>
                  <a:rPr lang="en-GB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Windstorms  </a:t>
                </a:r>
                <a:r>
                  <a:rPr lang="en-GB" sz="1800" dirty="0" smtClean="0">
                    <a:solidFill>
                      <a:srgbClr val="1E4E79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|  </a:t>
                </a:r>
                <a:r>
                  <a:rPr lang="en-GB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B. </a:t>
                </a:r>
                <a:r>
                  <a:rPr lang="en-GB" dirty="0" err="1" smtClean="0">
                    <a:solidFill>
                      <a:schemeClr val="accent1">
                        <a:lumMod val="50000"/>
                      </a:schemeClr>
                    </a:solidFill>
                  </a:rPr>
                  <a:t>Ehrhardt</a:t>
                </a:r>
                <a:r>
                  <a:rPr lang="en-GB" dirty="0">
                    <a:solidFill>
                      <a:schemeClr val="accent1">
                        <a:lumMod val="50000"/>
                      </a:schemeClr>
                    </a:solidFill>
                  </a:rPr>
                  <a:t>, </a:t>
                </a:r>
                <a:r>
                  <a:rPr lang="en-GB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A. Hart</a:t>
                </a:r>
                <a:r>
                  <a:rPr lang="en-GB" dirty="0">
                    <a:solidFill>
                      <a:schemeClr val="accent1">
                        <a:lumMod val="50000"/>
                      </a:schemeClr>
                    </a:solidFill>
                  </a:rPr>
                  <a:t>, </a:t>
                </a:r>
                <a:r>
                  <a:rPr lang="en-GB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N. </a:t>
                </a:r>
                <a:r>
                  <a:rPr lang="en-GB" dirty="0" err="1" smtClean="0">
                    <a:solidFill>
                      <a:schemeClr val="accent1">
                        <a:lumMod val="50000"/>
                      </a:schemeClr>
                    </a:solidFill>
                  </a:rPr>
                  <a:t>Khaleel</a:t>
                </a:r>
                <a:r>
                  <a:rPr lang="en-GB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, T. Smith</a:t>
                </a:r>
                <a:r>
                  <a:rPr lang="en-GB" sz="1800" dirty="0" smtClean="0">
                    <a:solidFill>
                      <a:srgbClr val="1E4E79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 </a:t>
                </a:r>
                <a:r>
                  <a:rPr lang="en-GB" sz="1800" dirty="0">
                    <a:solidFill>
                      <a:srgbClr val="1E4E79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|  ITT9  |  </a:t>
                </a:r>
                <a:r>
                  <a:rPr lang="en-GB" sz="1800" dirty="0" smtClean="0">
                    <a:solidFill>
                      <a:srgbClr val="1E4E79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February 2019</a:t>
                </a:r>
                <a:endParaRPr sz="1800" dirty="0">
                  <a:solidFill>
                    <a:srgbClr val="1E4E7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5" name="Google Shape;94;p1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537700" y="98484"/>
              <a:ext cx="2552700" cy="78608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Google Shape;88;p13"/>
          <p:cNvSpPr txBox="1"/>
          <p:nvPr/>
        </p:nvSpPr>
        <p:spPr>
          <a:xfrm>
            <a:off x="327875" y="276725"/>
            <a:ext cx="8186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GB" sz="3000" dirty="0" smtClean="0">
                <a:solidFill>
                  <a:srgbClr val="1E4E79"/>
                </a:solidFill>
                <a:ea typeface="Calibri"/>
                <a:cs typeface="Calibri"/>
                <a:sym typeface="Calibri"/>
              </a:rPr>
              <a:t>A Gaussian Process on Space-time</a:t>
            </a:r>
          </a:p>
        </p:txBody>
      </p:sp>
    </p:spTree>
    <p:extLst>
      <p:ext uri="{BB962C8B-B14F-4D97-AF65-F5344CB8AC3E}">
        <p14:creationId xmlns:p14="http://schemas.microsoft.com/office/powerpoint/2010/main" val="22522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75;p16"/>
          <p:cNvPicPr preferRelativeResize="0"/>
          <p:nvPr/>
        </p:nvPicPr>
        <p:blipFill rotWithShape="1">
          <a:blip r:embed="rId2">
            <a:alphaModFix/>
          </a:blip>
          <a:srcRect t="13546" b="2264"/>
          <a:stretch/>
        </p:blipFill>
        <p:spPr>
          <a:xfrm>
            <a:off x="1702978" y="1383902"/>
            <a:ext cx="8965021" cy="450954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oogle Shape;90;p13"/>
          <p:cNvGrpSpPr/>
          <p:nvPr/>
        </p:nvGrpSpPr>
        <p:grpSpPr>
          <a:xfrm>
            <a:off x="397042" y="98484"/>
            <a:ext cx="11693358" cy="6565395"/>
            <a:chOff x="397042" y="98484"/>
            <a:chExt cx="11693358" cy="6565395"/>
          </a:xfrm>
        </p:grpSpPr>
        <p:grpSp>
          <p:nvGrpSpPr>
            <p:cNvPr id="4" name="Google Shape;91;p13"/>
            <p:cNvGrpSpPr/>
            <p:nvPr/>
          </p:nvGrpSpPr>
          <p:grpSpPr>
            <a:xfrm>
              <a:off x="397042" y="6087981"/>
              <a:ext cx="11321716" cy="575898"/>
              <a:chOff x="397042" y="6087981"/>
              <a:chExt cx="11321716" cy="575898"/>
            </a:xfrm>
          </p:grpSpPr>
          <p:cxnSp>
            <p:nvCxnSpPr>
              <p:cNvPr id="6" name="Google Shape;92;p13"/>
              <p:cNvCxnSpPr/>
              <p:nvPr/>
            </p:nvCxnSpPr>
            <p:spPr>
              <a:xfrm rot="10800000" flipH="1">
                <a:off x="397042" y="6087981"/>
                <a:ext cx="11321716" cy="12032"/>
              </a:xfrm>
              <a:prstGeom prst="straightConnector1">
                <a:avLst/>
              </a:prstGeom>
              <a:noFill/>
              <a:ln w="12700" cap="flat" cmpd="sng">
                <a:solidFill>
                  <a:srgbClr val="1E4E7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7" name="Google Shape;93;p13"/>
              <p:cNvSpPr txBox="1"/>
              <p:nvPr/>
            </p:nvSpPr>
            <p:spPr>
              <a:xfrm>
                <a:off x="397042" y="6294547"/>
                <a:ext cx="1132171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/>
                <a:r>
                  <a:rPr lang="en-GB" dirty="0">
                    <a:solidFill>
                      <a:schemeClr val="accent1">
                        <a:lumMod val="50000"/>
                      </a:schemeClr>
                    </a:solidFill>
                  </a:rPr>
                  <a:t>Hypothetical </a:t>
                </a:r>
                <a:r>
                  <a:rPr lang="en-GB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Windstorms  </a:t>
                </a:r>
                <a:r>
                  <a:rPr lang="en-GB" sz="1800" dirty="0" smtClean="0">
                    <a:solidFill>
                      <a:srgbClr val="1E4E79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|  </a:t>
                </a:r>
                <a:r>
                  <a:rPr lang="en-GB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B. </a:t>
                </a:r>
                <a:r>
                  <a:rPr lang="en-GB" dirty="0" err="1" smtClean="0">
                    <a:solidFill>
                      <a:schemeClr val="accent1">
                        <a:lumMod val="50000"/>
                      </a:schemeClr>
                    </a:solidFill>
                  </a:rPr>
                  <a:t>Ehrhardt</a:t>
                </a:r>
                <a:r>
                  <a:rPr lang="en-GB" dirty="0">
                    <a:solidFill>
                      <a:schemeClr val="accent1">
                        <a:lumMod val="50000"/>
                      </a:schemeClr>
                    </a:solidFill>
                  </a:rPr>
                  <a:t>, </a:t>
                </a:r>
                <a:r>
                  <a:rPr lang="en-GB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A. Hart</a:t>
                </a:r>
                <a:r>
                  <a:rPr lang="en-GB" dirty="0">
                    <a:solidFill>
                      <a:schemeClr val="accent1">
                        <a:lumMod val="50000"/>
                      </a:schemeClr>
                    </a:solidFill>
                  </a:rPr>
                  <a:t>, </a:t>
                </a:r>
                <a:r>
                  <a:rPr lang="en-GB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N. </a:t>
                </a:r>
                <a:r>
                  <a:rPr lang="en-GB" dirty="0" err="1" smtClean="0">
                    <a:solidFill>
                      <a:schemeClr val="accent1">
                        <a:lumMod val="50000"/>
                      </a:schemeClr>
                    </a:solidFill>
                  </a:rPr>
                  <a:t>Khaleel</a:t>
                </a:r>
                <a:r>
                  <a:rPr lang="en-GB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, T. Smith</a:t>
                </a:r>
                <a:r>
                  <a:rPr lang="en-GB" sz="1800" dirty="0" smtClean="0">
                    <a:solidFill>
                      <a:srgbClr val="1E4E79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 </a:t>
                </a:r>
                <a:r>
                  <a:rPr lang="en-GB" sz="1800" dirty="0">
                    <a:solidFill>
                      <a:srgbClr val="1E4E79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|  ITT9  |  </a:t>
                </a:r>
                <a:r>
                  <a:rPr lang="en-GB" sz="1800" dirty="0" smtClean="0">
                    <a:solidFill>
                      <a:srgbClr val="1E4E79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February 2019</a:t>
                </a:r>
                <a:endParaRPr sz="1800" dirty="0">
                  <a:solidFill>
                    <a:srgbClr val="1E4E7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5" name="Google Shape;94;p1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537700" y="98484"/>
              <a:ext cx="2552700" cy="78608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Google Shape;88;p13"/>
          <p:cNvSpPr txBox="1"/>
          <p:nvPr/>
        </p:nvSpPr>
        <p:spPr>
          <a:xfrm>
            <a:off x="327875" y="276725"/>
            <a:ext cx="8186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GB" sz="3000" dirty="0">
                <a:solidFill>
                  <a:srgbClr val="1E4E79"/>
                </a:solidFill>
                <a:ea typeface="Calibri"/>
                <a:cs typeface="Calibri"/>
                <a:sym typeface="Calibri"/>
              </a:rPr>
              <a:t>A Gaussian Field over Typhoon </a:t>
            </a:r>
            <a:r>
              <a:rPr lang="en-GB" sz="3000" dirty="0" smtClean="0">
                <a:solidFill>
                  <a:srgbClr val="1E4E79"/>
                </a:solidFill>
                <a:ea typeface="Calibri"/>
                <a:cs typeface="Calibri"/>
                <a:sym typeface="Calibri"/>
              </a:rPr>
              <a:t>Nina (2016)</a:t>
            </a:r>
            <a:endParaRPr lang="en-GB" sz="3000" dirty="0">
              <a:solidFill>
                <a:srgbClr val="1E4E79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10" name="Google Shape;76;p16"/>
          <p:cNvPicPr preferRelativeResize="0"/>
          <p:nvPr/>
        </p:nvPicPr>
        <p:blipFill rotWithShape="1">
          <a:blip r:embed="rId4">
            <a:alphaModFix amt="55000"/>
          </a:blip>
          <a:srcRect l="26495" t="14379" r="36106" b="14043"/>
          <a:stretch/>
        </p:blipFill>
        <p:spPr>
          <a:xfrm>
            <a:off x="1702990" y="1383902"/>
            <a:ext cx="8964991" cy="45095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405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90;p13"/>
          <p:cNvGrpSpPr/>
          <p:nvPr/>
        </p:nvGrpSpPr>
        <p:grpSpPr>
          <a:xfrm>
            <a:off x="397042" y="98484"/>
            <a:ext cx="11693358" cy="6565395"/>
            <a:chOff x="397042" y="98484"/>
            <a:chExt cx="11693358" cy="6565395"/>
          </a:xfrm>
        </p:grpSpPr>
        <p:grpSp>
          <p:nvGrpSpPr>
            <p:cNvPr id="4" name="Google Shape;91;p13"/>
            <p:cNvGrpSpPr/>
            <p:nvPr/>
          </p:nvGrpSpPr>
          <p:grpSpPr>
            <a:xfrm>
              <a:off x="397042" y="6087981"/>
              <a:ext cx="11321716" cy="575898"/>
              <a:chOff x="397042" y="6087981"/>
              <a:chExt cx="11321716" cy="575898"/>
            </a:xfrm>
          </p:grpSpPr>
          <p:cxnSp>
            <p:nvCxnSpPr>
              <p:cNvPr id="6" name="Google Shape;92;p13"/>
              <p:cNvCxnSpPr/>
              <p:nvPr/>
            </p:nvCxnSpPr>
            <p:spPr>
              <a:xfrm rot="10800000" flipH="1">
                <a:off x="397042" y="6087981"/>
                <a:ext cx="11321716" cy="12032"/>
              </a:xfrm>
              <a:prstGeom prst="straightConnector1">
                <a:avLst/>
              </a:prstGeom>
              <a:noFill/>
              <a:ln w="12700" cap="flat" cmpd="sng">
                <a:solidFill>
                  <a:srgbClr val="1E4E7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7" name="Google Shape;93;p13"/>
              <p:cNvSpPr txBox="1"/>
              <p:nvPr/>
            </p:nvSpPr>
            <p:spPr>
              <a:xfrm>
                <a:off x="397042" y="6294547"/>
                <a:ext cx="1132171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/>
                <a:r>
                  <a:rPr lang="en-GB" dirty="0">
                    <a:solidFill>
                      <a:schemeClr val="accent1">
                        <a:lumMod val="50000"/>
                      </a:schemeClr>
                    </a:solidFill>
                  </a:rPr>
                  <a:t>Hypothetical </a:t>
                </a:r>
                <a:r>
                  <a:rPr lang="en-GB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Windstorms  </a:t>
                </a:r>
                <a:r>
                  <a:rPr lang="en-GB" sz="1800" dirty="0" smtClean="0">
                    <a:solidFill>
                      <a:srgbClr val="1E4E79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|  </a:t>
                </a:r>
                <a:r>
                  <a:rPr lang="en-GB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B. </a:t>
                </a:r>
                <a:r>
                  <a:rPr lang="en-GB" dirty="0" err="1" smtClean="0">
                    <a:solidFill>
                      <a:schemeClr val="accent1">
                        <a:lumMod val="50000"/>
                      </a:schemeClr>
                    </a:solidFill>
                  </a:rPr>
                  <a:t>Ehrhardt</a:t>
                </a:r>
                <a:r>
                  <a:rPr lang="en-GB" dirty="0">
                    <a:solidFill>
                      <a:schemeClr val="accent1">
                        <a:lumMod val="50000"/>
                      </a:schemeClr>
                    </a:solidFill>
                  </a:rPr>
                  <a:t>, </a:t>
                </a:r>
                <a:r>
                  <a:rPr lang="en-GB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A. Hart</a:t>
                </a:r>
                <a:r>
                  <a:rPr lang="en-GB" dirty="0">
                    <a:solidFill>
                      <a:schemeClr val="accent1">
                        <a:lumMod val="50000"/>
                      </a:schemeClr>
                    </a:solidFill>
                  </a:rPr>
                  <a:t>, </a:t>
                </a:r>
                <a:r>
                  <a:rPr lang="en-GB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N. </a:t>
                </a:r>
                <a:r>
                  <a:rPr lang="en-GB" dirty="0" err="1" smtClean="0">
                    <a:solidFill>
                      <a:schemeClr val="accent1">
                        <a:lumMod val="50000"/>
                      </a:schemeClr>
                    </a:solidFill>
                  </a:rPr>
                  <a:t>Khaleel</a:t>
                </a:r>
                <a:r>
                  <a:rPr lang="en-GB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, T. Smith</a:t>
                </a:r>
                <a:r>
                  <a:rPr lang="en-GB" sz="1800" dirty="0" smtClean="0">
                    <a:solidFill>
                      <a:srgbClr val="1E4E79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 </a:t>
                </a:r>
                <a:r>
                  <a:rPr lang="en-GB" sz="1800" dirty="0">
                    <a:solidFill>
                      <a:srgbClr val="1E4E79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|  ITT9  |  </a:t>
                </a:r>
                <a:r>
                  <a:rPr lang="en-GB" sz="1800" dirty="0" smtClean="0">
                    <a:solidFill>
                      <a:srgbClr val="1E4E79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February 2019</a:t>
                </a:r>
                <a:endParaRPr sz="1800" dirty="0">
                  <a:solidFill>
                    <a:srgbClr val="1E4E7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5" name="Google Shape;94;p13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537700" y="98484"/>
              <a:ext cx="2552700" cy="78608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Google Shape;88;p13"/>
          <p:cNvSpPr txBox="1"/>
          <p:nvPr/>
        </p:nvSpPr>
        <p:spPr>
          <a:xfrm>
            <a:off x="327875" y="276725"/>
            <a:ext cx="8186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GB" sz="3000" dirty="0" smtClean="0">
                <a:solidFill>
                  <a:srgbClr val="1E4E79"/>
                </a:solidFill>
                <a:ea typeface="Calibri"/>
                <a:cs typeface="Calibri"/>
                <a:sym typeface="Calibri"/>
              </a:rPr>
              <a:t>Future 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879126" y="1383902"/>
            <a:ext cx="103575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1E4E79"/>
                </a:solidFill>
                <a:ea typeface="Calibri"/>
                <a:cs typeface="Calibri"/>
              </a:rPr>
              <a:t>But isn’t the Gaussian a </a:t>
            </a:r>
            <a:r>
              <a:rPr lang="en-GB" sz="2400" i="1" dirty="0">
                <a:solidFill>
                  <a:srgbClr val="1E4E79"/>
                </a:solidFill>
                <a:ea typeface="Calibri"/>
                <a:cs typeface="Calibri"/>
              </a:rPr>
              <a:t>great intellectual fraud?</a:t>
            </a:r>
          </a:p>
        </p:txBody>
      </p:sp>
      <p:pic>
        <p:nvPicPr>
          <p:cNvPr id="10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8173" y="2170600"/>
            <a:ext cx="3321828" cy="3251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562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90;p13"/>
          <p:cNvGrpSpPr/>
          <p:nvPr/>
        </p:nvGrpSpPr>
        <p:grpSpPr>
          <a:xfrm>
            <a:off x="397042" y="98484"/>
            <a:ext cx="11693358" cy="6565395"/>
            <a:chOff x="397042" y="98484"/>
            <a:chExt cx="11693358" cy="6565395"/>
          </a:xfrm>
        </p:grpSpPr>
        <p:grpSp>
          <p:nvGrpSpPr>
            <p:cNvPr id="4" name="Google Shape;91;p13"/>
            <p:cNvGrpSpPr/>
            <p:nvPr/>
          </p:nvGrpSpPr>
          <p:grpSpPr>
            <a:xfrm>
              <a:off x="397042" y="6087981"/>
              <a:ext cx="11321716" cy="575898"/>
              <a:chOff x="397042" y="6087981"/>
              <a:chExt cx="11321716" cy="575898"/>
            </a:xfrm>
          </p:grpSpPr>
          <p:cxnSp>
            <p:nvCxnSpPr>
              <p:cNvPr id="6" name="Google Shape;92;p13"/>
              <p:cNvCxnSpPr/>
              <p:nvPr/>
            </p:nvCxnSpPr>
            <p:spPr>
              <a:xfrm rot="10800000" flipH="1">
                <a:off x="397042" y="6087981"/>
                <a:ext cx="11321716" cy="12032"/>
              </a:xfrm>
              <a:prstGeom prst="straightConnector1">
                <a:avLst/>
              </a:prstGeom>
              <a:noFill/>
              <a:ln w="12700" cap="flat" cmpd="sng">
                <a:solidFill>
                  <a:srgbClr val="1E4E7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7" name="Google Shape;93;p13"/>
              <p:cNvSpPr txBox="1"/>
              <p:nvPr/>
            </p:nvSpPr>
            <p:spPr>
              <a:xfrm>
                <a:off x="397042" y="6294547"/>
                <a:ext cx="1132171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/>
                <a:r>
                  <a:rPr lang="en-GB" dirty="0">
                    <a:solidFill>
                      <a:schemeClr val="accent1">
                        <a:lumMod val="50000"/>
                      </a:schemeClr>
                    </a:solidFill>
                  </a:rPr>
                  <a:t>Hypothetical </a:t>
                </a:r>
                <a:r>
                  <a:rPr lang="en-GB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Windstorms  </a:t>
                </a:r>
                <a:r>
                  <a:rPr lang="en-GB" sz="1800" dirty="0" smtClean="0">
                    <a:solidFill>
                      <a:srgbClr val="1E4E79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|  </a:t>
                </a:r>
                <a:r>
                  <a:rPr lang="en-GB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B. </a:t>
                </a:r>
                <a:r>
                  <a:rPr lang="en-GB" dirty="0" err="1" smtClean="0">
                    <a:solidFill>
                      <a:schemeClr val="accent1">
                        <a:lumMod val="50000"/>
                      </a:schemeClr>
                    </a:solidFill>
                  </a:rPr>
                  <a:t>Ehrhardt</a:t>
                </a:r>
                <a:r>
                  <a:rPr lang="en-GB" dirty="0">
                    <a:solidFill>
                      <a:schemeClr val="accent1">
                        <a:lumMod val="50000"/>
                      </a:schemeClr>
                    </a:solidFill>
                  </a:rPr>
                  <a:t>, </a:t>
                </a:r>
                <a:r>
                  <a:rPr lang="en-GB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A. Hart</a:t>
                </a:r>
                <a:r>
                  <a:rPr lang="en-GB" dirty="0">
                    <a:solidFill>
                      <a:schemeClr val="accent1">
                        <a:lumMod val="50000"/>
                      </a:schemeClr>
                    </a:solidFill>
                  </a:rPr>
                  <a:t>, </a:t>
                </a:r>
                <a:r>
                  <a:rPr lang="en-GB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N. </a:t>
                </a:r>
                <a:r>
                  <a:rPr lang="en-GB" dirty="0" err="1" smtClean="0">
                    <a:solidFill>
                      <a:schemeClr val="accent1">
                        <a:lumMod val="50000"/>
                      </a:schemeClr>
                    </a:solidFill>
                  </a:rPr>
                  <a:t>Khaleel</a:t>
                </a:r>
                <a:r>
                  <a:rPr lang="en-GB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, T. Smith</a:t>
                </a:r>
                <a:r>
                  <a:rPr lang="en-GB" sz="1800" dirty="0" smtClean="0">
                    <a:solidFill>
                      <a:srgbClr val="1E4E79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 </a:t>
                </a:r>
                <a:r>
                  <a:rPr lang="en-GB" sz="1800" dirty="0">
                    <a:solidFill>
                      <a:srgbClr val="1E4E79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|  ITT9  |  </a:t>
                </a:r>
                <a:r>
                  <a:rPr lang="en-GB" sz="1800" dirty="0" smtClean="0">
                    <a:solidFill>
                      <a:srgbClr val="1E4E79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February 2019</a:t>
                </a:r>
                <a:endParaRPr sz="1800" dirty="0">
                  <a:solidFill>
                    <a:srgbClr val="1E4E7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5" name="Google Shape;94;p13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537700" y="98484"/>
              <a:ext cx="2552700" cy="78608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Google Shape;88;p13"/>
          <p:cNvSpPr txBox="1"/>
          <p:nvPr/>
        </p:nvSpPr>
        <p:spPr>
          <a:xfrm>
            <a:off x="327875" y="276725"/>
            <a:ext cx="8186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GB" sz="3000" dirty="0" smtClean="0">
                <a:solidFill>
                  <a:srgbClr val="1E4E79"/>
                </a:solidFill>
                <a:ea typeface="Calibri"/>
                <a:cs typeface="Calibri"/>
                <a:sym typeface="Calibri"/>
              </a:rPr>
              <a:t>Data Imputation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75" y="1181286"/>
            <a:ext cx="5468113" cy="42487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202" y="1181287"/>
            <a:ext cx="5468113" cy="424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87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90;p13"/>
          <p:cNvGrpSpPr/>
          <p:nvPr/>
        </p:nvGrpSpPr>
        <p:grpSpPr>
          <a:xfrm>
            <a:off x="397042" y="98484"/>
            <a:ext cx="11693358" cy="6565395"/>
            <a:chOff x="397042" y="98484"/>
            <a:chExt cx="11693358" cy="6565395"/>
          </a:xfrm>
        </p:grpSpPr>
        <p:grpSp>
          <p:nvGrpSpPr>
            <p:cNvPr id="4" name="Google Shape;91;p13"/>
            <p:cNvGrpSpPr/>
            <p:nvPr/>
          </p:nvGrpSpPr>
          <p:grpSpPr>
            <a:xfrm>
              <a:off x="397042" y="6087981"/>
              <a:ext cx="11321716" cy="575898"/>
              <a:chOff x="397042" y="6087981"/>
              <a:chExt cx="11321716" cy="575898"/>
            </a:xfrm>
          </p:grpSpPr>
          <p:cxnSp>
            <p:nvCxnSpPr>
              <p:cNvPr id="6" name="Google Shape;92;p13"/>
              <p:cNvCxnSpPr/>
              <p:nvPr/>
            </p:nvCxnSpPr>
            <p:spPr>
              <a:xfrm rot="10800000" flipH="1">
                <a:off x="397042" y="6087981"/>
                <a:ext cx="11321716" cy="12032"/>
              </a:xfrm>
              <a:prstGeom prst="straightConnector1">
                <a:avLst/>
              </a:prstGeom>
              <a:noFill/>
              <a:ln w="12700" cap="flat" cmpd="sng">
                <a:solidFill>
                  <a:srgbClr val="1E4E7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7" name="Google Shape;93;p13"/>
              <p:cNvSpPr txBox="1"/>
              <p:nvPr/>
            </p:nvSpPr>
            <p:spPr>
              <a:xfrm>
                <a:off x="397042" y="6294547"/>
                <a:ext cx="1132171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/>
                <a:r>
                  <a:rPr lang="en-GB" dirty="0">
                    <a:solidFill>
                      <a:schemeClr val="accent1">
                        <a:lumMod val="50000"/>
                      </a:schemeClr>
                    </a:solidFill>
                  </a:rPr>
                  <a:t>Hypothetical </a:t>
                </a:r>
                <a:r>
                  <a:rPr lang="en-GB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Windstorms  </a:t>
                </a:r>
                <a:r>
                  <a:rPr lang="en-GB" sz="1800" dirty="0" smtClean="0">
                    <a:solidFill>
                      <a:srgbClr val="1E4E79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|  </a:t>
                </a:r>
                <a:r>
                  <a:rPr lang="en-GB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B. </a:t>
                </a:r>
                <a:r>
                  <a:rPr lang="en-GB" dirty="0" err="1" smtClean="0">
                    <a:solidFill>
                      <a:schemeClr val="accent1">
                        <a:lumMod val="50000"/>
                      </a:schemeClr>
                    </a:solidFill>
                  </a:rPr>
                  <a:t>Ehrhardt</a:t>
                </a:r>
                <a:r>
                  <a:rPr lang="en-GB" dirty="0">
                    <a:solidFill>
                      <a:schemeClr val="accent1">
                        <a:lumMod val="50000"/>
                      </a:schemeClr>
                    </a:solidFill>
                  </a:rPr>
                  <a:t>, </a:t>
                </a:r>
                <a:r>
                  <a:rPr lang="en-GB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A. Hart</a:t>
                </a:r>
                <a:r>
                  <a:rPr lang="en-GB" dirty="0">
                    <a:solidFill>
                      <a:schemeClr val="accent1">
                        <a:lumMod val="50000"/>
                      </a:schemeClr>
                    </a:solidFill>
                  </a:rPr>
                  <a:t>, </a:t>
                </a:r>
                <a:r>
                  <a:rPr lang="en-GB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N. </a:t>
                </a:r>
                <a:r>
                  <a:rPr lang="en-GB" dirty="0" err="1" smtClean="0">
                    <a:solidFill>
                      <a:schemeClr val="accent1">
                        <a:lumMod val="50000"/>
                      </a:schemeClr>
                    </a:solidFill>
                  </a:rPr>
                  <a:t>Khaleel</a:t>
                </a:r>
                <a:r>
                  <a:rPr lang="en-GB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, T. Smith</a:t>
                </a:r>
                <a:r>
                  <a:rPr lang="en-GB" sz="1800" dirty="0" smtClean="0">
                    <a:solidFill>
                      <a:srgbClr val="1E4E79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 </a:t>
                </a:r>
                <a:r>
                  <a:rPr lang="en-GB" sz="1800" dirty="0">
                    <a:solidFill>
                      <a:srgbClr val="1E4E79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|  ITT9  |  </a:t>
                </a:r>
                <a:r>
                  <a:rPr lang="en-GB" sz="1800" dirty="0" smtClean="0">
                    <a:solidFill>
                      <a:srgbClr val="1E4E79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February 2019</a:t>
                </a:r>
                <a:endParaRPr sz="1800" dirty="0">
                  <a:solidFill>
                    <a:srgbClr val="1E4E7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5" name="Google Shape;94;p13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537700" y="98484"/>
              <a:ext cx="2552700" cy="78608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Google Shape;88;p13"/>
          <p:cNvSpPr txBox="1"/>
          <p:nvPr/>
        </p:nvSpPr>
        <p:spPr>
          <a:xfrm>
            <a:off x="327875" y="276725"/>
            <a:ext cx="8186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GB" sz="3000" dirty="0" smtClean="0">
                <a:solidFill>
                  <a:srgbClr val="1E4E79"/>
                </a:solidFill>
                <a:ea typeface="Calibri"/>
                <a:cs typeface="Calibri"/>
                <a:sym typeface="Calibri"/>
              </a:rPr>
              <a:t>Data Imputation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897" y="1173235"/>
            <a:ext cx="5486803" cy="45723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75" y="1173235"/>
            <a:ext cx="5486803" cy="457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4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131" y="685598"/>
            <a:ext cx="6693169" cy="5019877"/>
          </a:xfrm>
          <a:prstGeom prst="rect">
            <a:avLst/>
          </a:prstGeom>
        </p:spPr>
      </p:pic>
      <p:grpSp>
        <p:nvGrpSpPr>
          <p:cNvPr id="3" name="Google Shape;90;p13"/>
          <p:cNvGrpSpPr/>
          <p:nvPr/>
        </p:nvGrpSpPr>
        <p:grpSpPr>
          <a:xfrm>
            <a:off x="397042" y="98484"/>
            <a:ext cx="11693358" cy="6565395"/>
            <a:chOff x="397042" y="98484"/>
            <a:chExt cx="11693358" cy="6565395"/>
          </a:xfrm>
        </p:grpSpPr>
        <p:grpSp>
          <p:nvGrpSpPr>
            <p:cNvPr id="4" name="Google Shape;91;p13"/>
            <p:cNvGrpSpPr/>
            <p:nvPr/>
          </p:nvGrpSpPr>
          <p:grpSpPr>
            <a:xfrm>
              <a:off x="397042" y="6087981"/>
              <a:ext cx="11321716" cy="575898"/>
              <a:chOff x="397042" y="6087981"/>
              <a:chExt cx="11321716" cy="575898"/>
            </a:xfrm>
          </p:grpSpPr>
          <p:cxnSp>
            <p:nvCxnSpPr>
              <p:cNvPr id="6" name="Google Shape;92;p13"/>
              <p:cNvCxnSpPr/>
              <p:nvPr/>
            </p:nvCxnSpPr>
            <p:spPr>
              <a:xfrm rot="10800000" flipH="1">
                <a:off x="397042" y="6087981"/>
                <a:ext cx="11321716" cy="12032"/>
              </a:xfrm>
              <a:prstGeom prst="straightConnector1">
                <a:avLst/>
              </a:prstGeom>
              <a:noFill/>
              <a:ln w="12700" cap="flat" cmpd="sng">
                <a:solidFill>
                  <a:srgbClr val="1E4E7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7" name="Google Shape;93;p13"/>
              <p:cNvSpPr txBox="1"/>
              <p:nvPr/>
            </p:nvSpPr>
            <p:spPr>
              <a:xfrm>
                <a:off x="397042" y="6294547"/>
                <a:ext cx="1132171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/>
                <a:r>
                  <a:rPr lang="en-GB" dirty="0">
                    <a:solidFill>
                      <a:schemeClr val="accent1">
                        <a:lumMod val="50000"/>
                      </a:schemeClr>
                    </a:solidFill>
                  </a:rPr>
                  <a:t>Hypothetical </a:t>
                </a:r>
                <a:r>
                  <a:rPr lang="en-GB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Windstorms  </a:t>
                </a:r>
                <a:r>
                  <a:rPr lang="en-GB" sz="1800" dirty="0" smtClean="0">
                    <a:solidFill>
                      <a:srgbClr val="1E4E79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|  </a:t>
                </a:r>
                <a:r>
                  <a:rPr lang="en-GB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B. </a:t>
                </a:r>
                <a:r>
                  <a:rPr lang="en-GB" dirty="0" err="1" smtClean="0">
                    <a:solidFill>
                      <a:schemeClr val="accent1">
                        <a:lumMod val="50000"/>
                      </a:schemeClr>
                    </a:solidFill>
                  </a:rPr>
                  <a:t>Ehrhardt</a:t>
                </a:r>
                <a:r>
                  <a:rPr lang="en-GB" dirty="0">
                    <a:solidFill>
                      <a:schemeClr val="accent1">
                        <a:lumMod val="50000"/>
                      </a:schemeClr>
                    </a:solidFill>
                  </a:rPr>
                  <a:t>, </a:t>
                </a:r>
                <a:r>
                  <a:rPr lang="en-GB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A. Hart</a:t>
                </a:r>
                <a:r>
                  <a:rPr lang="en-GB" dirty="0">
                    <a:solidFill>
                      <a:schemeClr val="accent1">
                        <a:lumMod val="50000"/>
                      </a:schemeClr>
                    </a:solidFill>
                  </a:rPr>
                  <a:t>, </a:t>
                </a:r>
                <a:r>
                  <a:rPr lang="en-GB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N. </a:t>
                </a:r>
                <a:r>
                  <a:rPr lang="en-GB" dirty="0" err="1" smtClean="0">
                    <a:solidFill>
                      <a:schemeClr val="accent1">
                        <a:lumMod val="50000"/>
                      </a:schemeClr>
                    </a:solidFill>
                  </a:rPr>
                  <a:t>Khaleel</a:t>
                </a:r>
                <a:r>
                  <a:rPr lang="en-GB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, T. Smith</a:t>
                </a:r>
                <a:r>
                  <a:rPr lang="en-GB" sz="1800" dirty="0" smtClean="0">
                    <a:solidFill>
                      <a:srgbClr val="1E4E79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 </a:t>
                </a:r>
                <a:r>
                  <a:rPr lang="en-GB" sz="1800" dirty="0">
                    <a:solidFill>
                      <a:srgbClr val="1E4E79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|  ITT9  |  </a:t>
                </a:r>
                <a:r>
                  <a:rPr lang="en-GB" sz="1800" dirty="0" smtClean="0">
                    <a:solidFill>
                      <a:srgbClr val="1E4E79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February 2019</a:t>
                </a:r>
                <a:endParaRPr sz="1800" dirty="0">
                  <a:solidFill>
                    <a:srgbClr val="1E4E7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5" name="Google Shape;94;p1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537700" y="98484"/>
              <a:ext cx="2552700" cy="78608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Google Shape;88;p13"/>
          <p:cNvSpPr txBox="1"/>
          <p:nvPr/>
        </p:nvSpPr>
        <p:spPr>
          <a:xfrm>
            <a:off x="327875" y="276725"/>
            <a:ext cx="8186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GB" sz="3000" dirty="0" smtClean="0">
                <a:solidFill>
                  <a:srgbClr val="1E4E79"/>
                </a:solidFill>
                <a:ea typeface="Calibri"/>
                <a:cs typeface="Calibri"/>
                <a:sym typeface="Calibri"/>
              </a:rPr>
              <a:t>Data Imputation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131" y="685598"/>
            <a:ext cx="6693169" cy="501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13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>
          <a:noFill/>
        </a:ln>
      </a:spPr>
      <a:bodyPr spcFirstLastPara="1" wrap="square" lIns="91425" tIns="45700" rIns="91425" bIns="45700" anchor="t" anchorCtr="0">
        <a:noAutofit/>
      </a:bodyPr>
      <a:lstStyle>
        <a:defPPr marL="419100" marR="0" indent="-342900" algn="l" rtl="0">
          <a:spcBef>
            <a:spcPts val="0"/>
          </a:spcBef>
          <a:spcAft>
            <a:spcPts val="0"/>
          </a:spcAft>
          <a:buClr>
            <a:srgbClr val="1E4E79"/>
          </a:buClr>
          <a:buSzPts val="2400"/>
          <a:buFont typeface="Arial" panose="020B0604020202020204" pitchFamily="34" charset="0"/>
          <a:buChar char="•"/>
          <a:defRPr sz="2400" dirty="0" smtClean="0">
            <a:solidFill>
              <a:srgbClr val="1E4E79"/>
            </a:solidFill>
            <a:latin typeface="Calibri"/>
            <a:ea typeface="Calibri"/>
            <a:cs typeface="Calibri"/>
            <a:sym typeface="Calibri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1513</TotalTime>
  <Words>305</Words>
  <Application>Microsoft Office PowerPoint</Application>
  <PresentationFormat>Widescreen</PresentationFormat>
  <Paragraphs>25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Hypothetical Windstorms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Smith</dc:creator>
  <cp:lastModifiedBy>Thomas Smith</cp:lastModifiedBy>
  <cp:revision>123</cp:revision>
  <dcterms:created xsi:type="dcterms:W3CDTF">2018-06-25T05:34:50Z</dcterms:created>
  <dcterms:modified xsi:type="dcterms:W3CDTF">2019-02-01T10:42:11Z</dcterms:modified>
</cp:coreProperties>
</file>